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IBM Plex Sans Medium" panose="020B0603050203000203" pitchFamily="34" charset="0"/>
      <p:regular r:id="rId11"/>
    </p:embeddedFont>
    <p:embeddedFont>
      <p:font typeface="Roboto" panose="02000000000000000000" pitchFamily="2" charset="0"/>
      <p:regular r:id="rId12"/>
      <p:bold r:id="rId13"/>
    </p:embeddedFont>
    <p:embeddedFont>
      <p:font typeface="Roboto Bold" panose="02000000000000000000" pitchFamily="2" charset="0"/>
      <p:bold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notesMaster" Target="notesMasters/notesMaster1.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esh babu" userId="35e9691446ad91da" providerId="LiveId" clId="{127FC9B4-83B2-4B85-BE19-616AFFEB37B0}"/>
    <pc:docChg chg="modSld">
      <pc:chgData name="Ramesh babu" userId="35e9691446ad91da" providerId="LiveId" clId="{127FC9B4-83B2-4B85-BE19-616AFFEB37B0}" dt="2024-11-10T17:07:23.482" v="13" actId="1076"/>
      <pc:docMkLst>
        <pc:docMk/>
      </pc:docMkLst>
      <pc:sldChg chg="modSp mod">
        <pc:chgData name="Ramesh babu" userId="35e9691446ad91da" providerId="LiveId" clId="{127FC9B4-83B2-4B85-BE19-616AFFEB37B0}" dt="2024-11-10T17:06:12.584" v="5" actId="255"/>
        <pc:sldMkLst>
          <pc:docMk/>
          <pc:sldMk cId="0" sldId="259"/>
        </pc:sldMkLst>
        <pc:spChg chg="mod">
          <ac:chgData name="Ramesh babu" userId="35e9691446ad91da" providerId="LiveId" clId="{127FC9B4-83B2-4B85-BE19-616AFFEB37B0}" dt="2024-11-10T17:06:12.584" v="5" actId="255"/>
          <ac:spMkLst>
            <pc:docMk/>
            <pc:sldMk cId="0" sldId="259"/>
            <ac:spMk id="2" creationId="{00000000-0000-0000-0000-000000000000}"/>
          </ac:spMkLst>
        </pc:spChg>
        <pc:spChg chg="mod">
          <ac:chgData name="Ramesh babu" userId="35e9691446ad91da" providerId="LiveId" clId="{127FC9B4-83B2-4B85-BE19-616AFFEB37B0}" dt="2024-11-10T17:06:12.584" v="5" actId="255"/>
          <ac:spMkLst>
            <pc:docMk/>
            <pc:sldMk cId="0" sldId="259"/>
            <ac:spMk id="3" creationId="{00000000-0000-0000-0000-000000000000}"/>
          </ac:spMkLst>
        </pc:spChg>
        <pc:spChg chg="mod">
          <ac:chgData name="Ramesh babu" userId="35e9691446ad91da" providerId="LiveId" clId="{127FC9B4-83B2-4B85-BE19-616AFFEB37B0}" dt="2024-11-10T17:06:12.584" v="5" actId="255"/>
          <ac:spMkLst>
            <pc:docMk/>
            <pc:sldMk cId="0" sldId="259"/>
            <ac:spMk id="4" creationId="{00000000-0000-0000-0000-000000000000}"/>
          </ac:spMkLst>
        </pc:spChg>
        <pc:spChg chg="mod">
          <ac:chgData name="Ramesh babu" userId="35e9691446ad91da" providerId="LiveId" clId="{127FC9B4-83B2-4B85-BE19-616AFFEB37B0}" dt="2024-11-10T17:06:12.584" v="5" actId="255"/>
          <ac:spMkLst>
            <pc:docMk/>
            <pc:sldMk cId="0" sldId="259"/>
            <ac:spMk id="5" creationId="{00000000-0000-0000-0000-000000000000}"/>
          </ac:spMkLst>
        </pc:spChg>
        <pc:spChg chg="mod">
          <ac:chgData name="Ramesh babu" userId="35e9691446ad91da" providerId="LiveId" clId="{127FC9B4-83B2-4B85-BE19-616AFFEB37B0}" dt="2024-11-10T17:06:12.584" v="5" actId="255"/>
          <ac:spMkLst>
            <pc:docMk/>
            <pc:sldMk cId="0" sldId="259"/>
            <ac:spMk id="6" creationId="{00000000-0000-0000-0000-000000000000}"/>
          </ac:spMkLst>
        </pc:spChg>
        <pc:spChg chg="mod">
          <ac:chgData name="Ramesh babu" userId="35e9691446ad91da" providerId="LiveId" clId="{127FC9B4-83B2-4B85-BE19-616AFFEB37B0}" dt="2024-11-10T17:06:12.584" v="5" actId="255"/>
          <ac:spMkLst>
            <pc:docMk/>
            <pc:sldMk cId="0" sldId="259"/>
            <ac:spMk id="7" creationId="{00000000-0000-0000-0000-000000000000}"/>
          </ac:spMkLst>
        </pc:spChg>
        <pc:spChg chg="mod">
          <ac:chgData name="Ramesh babu" userId="35e9691446ad91da" providerId="LiveId" clId="{127FC9B4-83B2-4B85-BE19-616AFFEB37B0}" dt="2024-11-10T17:06:12.584" v="5" actId="255"/>
          <ac:spMkLst>
            <pc:docMk/>
            <pc:sldMk cId="0" sldId="259"/>
            <ac:spMk id="8" creationId="{00000000-0000-0000-0000-000000000000}"/>
          </ac:spMkLst>
        </pc:spChg>
      </pc:sldChg>
      <pc:sldChg chg="modSp mod">
        <pc:chgData name="Ramesh babu" userId="35e9691446ad91da" providerId="LiveId" clId="{127FC9B4-83B2-4B85-BE19-616AFFEB37B0}" dt="2024-11-10T17:07:12.146" v="11" actId="255"/>
        <pc:sldMkLst>
          <pc:docMk/>
          <pc:sldMk cId="0" sldId="260"/>
        </pc:sldMkLst>
        <pc:spChg chg="mod">
          <ac:chgData name="Ramesh babu" userId="35e9691446ad91da" providerId="LiveId" clId="{127FC9B4-83B2-4B85-BE19-616AFFEB37B0}" dt="2024-11-10T17:07:12.146" v="11" actId="255"/>
          <ac:spMkLst>
            <pc:docMk/>
            <pc:sldMk cId="0" sldId="260"/>
            <ac:spMk id="2" creationId="{00000000-0000-0000-0000-000000000000}"/>
          </ac:spMkLst>
        </pc:spChg>
        <pc:spChg chg="mod">
          <ac:chgData name="Ramesh babu" userId="35e9691446ad91da" providerId="LiveId" clId="{127FC9B4-83B2-4B85-BE19-616AFFEB37B0}" dt="2024-11-10T17:07:12.146" v="11" actId="255"/>
          <ac:spMkLst>
            <pc:docMk/>
            <pc:sldMk cId="0" sldId="260"/>
            <ac:spMk id="3" creationId="{00000000-0000-0000-0000-000000000000}"/>
          </ac:spMkLst>
        </pc:spChg>
        <pc:spChg chg="mod">
          <ac:chgData name="Ramesh babu" userId="35e9691446ad91da" providerId="LiveId" clId="{127FC9B4-83B2-4B85-BE19-616AFFEB37B0}" dt="2024-11-10T17:07:12.146" v="11" actId="255"/>
          <ac:spMkLst>
            <pc:docMk/>
            <pc:sldMk cId="0" sldId="260"/>
            <ac:spMk id="4" creationId="{00000000-0000-0000-0000-000000000000}"/>
          </ac:spMkLst>
        </pc:spChg>
        <pc:spChg chg="mod">
          <ac:chgData name="Ramesh babu" userId="35e9691446ad91da" providerId="LiveId" clId="{127FC9B4-83B2-4B85-BE19-616AFFEB37B0}" dt="2024-11-10T17:07:12.146" v="11" actId="255"/>
          <ac:spMkLst>
            <pc:docMk/>
            <pc:sldMk cId="0" sldId="260"/>
            <ac:spMk id="5" creationId="{00000000-0000-0000-0000-000000000000}"/>
          </ac:spMkLst>
        </pc:spChg>
        <pc:picChg chg="mod">
          <ac:chgData name="Ramesh babu" userId="35e9691446ad91da" providerId="LiveId" clId="{127FC9B4-83B2-4B85-BE19-616AFFEB37B0}" dt="2024-11-10T17:06:37.737" v="8" actId="1076"/>
          <ac:picMkLst>
            <pc:docMk/>
            <pc:sldMk cId="0" sldId="260"/>
            <ac:picMk id="6" creationId="{00000000-0000-0000-0000-000000000000}"/>
          </ac:picMkLst>
        </pc:picChg>
      </pc:sldChg>
      <pc:sldChg chg="modSp mod">
        <pc:chgData name="Ramesh babu" userId="35e9691446ad91da" providerId="LiveId" clId="{127FC9B4-83B2-4B85-BE19-616AFFEB37B0}" dt="2024-11-10T17:07:23.482" v="13" actId="1076"/>
        <pc:sldMkLst>
          <pc:docMk/>
          <pc:sldMk cId="0" sldId="261"/>
        </pc:sldMkLst>
        <pc:picChg chg="mod">
          <ac:chgData name="Ramesh babu" userId="35e9691446ad91da" providerId="LiveId" clId="{127FC9B4-83B2-4B85-BE19-616AFFEB37B0}" dt="2024-11-10T17:07:21.458" v="12" actId="1076"/>
          <ac:picMkLst>
            <pc:docMk/>
            <pc:sldMk cId="0" sldId="261"/>
            <ac:picMk id="10" creationId="{00000000-0000-0000-0000-000000000000}"/>
          </ac:picMkLst>
        </pc:picChg>
        <pc:picChg chg="mod">
          <ac:chgData name="Ramesh babu" userId="35e9691446ad91da" providerId="LiveId" clId="{127FC9B4-83B2-4B85-BE19-616AFFEB37B0}" dt="2024-11-10T17:07:23.482" v="13" actId="1076"/>
          <ac:picMkLst>
            <pc:docMk/>
            <pc:sldMk cId="0" sldId="261"/>
            <ac:picMk id="11"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838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17878"/>
            <a:ext cx="7556421" cy="3912870"/>
          </a:xfrm>
          <a:prstGeom prst="rect">
            <a:avLst/>
          </a:prstGeom>
          <a:noFill/>
          <a:ln/>
        </p:spPr>
        <p:txBody>
          <a:bodyPr wrap="square" lIns="0" tIns="0" rIns="0" bIns="0" rtlCol="0" anchor="t"/>
          <a:lstStyle/>
          <a:p>
            <a:pPr marL="0" indent="0">
              <a:lnSpc>
                <a:spcPts val="7700"/>
              </a:lnSpc>
              <a:buNone/>
            </a:pPr>
            <a:r>
              <a:rPr lang="en-US" sz="6150" dirty="0">
                <a:solidFill>
                  <a:srgbClr val="F3F3F2"/>
                </a:solidFill>
                <a:latin typeface="IBM Plex Sans Medium" pitchFamily="34" charset="0"/>
                <a:ea typeface="IBM Plex Sans Medium" pitchFamily="34" charset="-122"/>
                <a:cs typeface="IBM Plex Sans Medium" pitchFamily="34" charset="-120"/>
              </a:rPr>
              <a:t>DataSpark: Illuminating Insights for Global Electronics</a:t>
            </a:r>
            <a:endParaRPr lang="en-US" sz="6150" dirty="0"/>
          </a:p>
        </p:txBody>
      </p:sp>
      <p:sp>
        <p:nvSpPr>
          <p:cNvPr id="4" name="Text 1"/>
          <p:cNvSpPr/>
          <p:nvPr/>
        </p:nvSpPr>
        <p:spPr>
          <a:xfrm>
            <a:off x="793790" y="5370909"/>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This presentation explores the power of data analysis in the global electronics industry. We'll delve into how Python and MySQL can be used to extract valuable insights from customer, sales, product, and store data.</a:t>
            </a:r>
            <a:endParaRPr lang="en-US" sz="1750" dirty="0"/>
          </a:p>
        </p:txBody>
      </p:sp>
      <p:sp>
        <p:nvSpPr>
          <p:cNvPr id="5" name="Shape 2"/>
          <p:cNvSpPr/>
          <p:nvPr/>
        </p:nvSpPr>
        <p:spPr>
          <a:xfrm>
            <a:off x="793790" y="6731675"/>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801410" y="6739295"/>
            <a:ext cx="347663" cy="347663"/>
          </a:xfrm>
          <a:prstGeom prst="rect">
            <a:avLst/>
          </a:prstGeom>
        </p:spPr>
      </p:pic>
      <p:sp>
        <p:nvSpPr>
          <p:cNvPr id="7" name="Text 3"/>
          <p:cNvSpPr/>
          <p:nvPr/>
        </p:nvSpPr>
        <p:spPr>
          <a:xfrm>
            <a:off x="1270040" y="6714768"/>
            <a:ext cx="2394109" cy="396835"/>
          </a:xfrm>
          <a:prstGeom prst="rect">
            <a:avLst/>
          </a:prstGeom>
          <a:noFill/>
          <a:ln/>
        </p:spPr>
        <p:txBody>
          <a:bodyPr wrap="none" lIns="0" tIns="0" rIns="0" bIns="0" rtlCol="0" anchor="t"/>
          <a:lstStyle/>
          <a:p>
            <a:pPr marL="0" indent="0" algn="l">
              <a:lnSpc>
                <a:spcPts val="3100"/>
              </a:lnSpc>
              <a:buNone/>
            </a:pPr>
            <a:r>
              <a:rPr lang="en-US" sz="2200" b="1" dirty="0">
                <a:solidFill>
                  <a:srgbClr val="D4D4D1"/>
                </a:solidFill>
                <a:latin typeface="Roboto Bold" pitchFamily="34" charset="0"/>
                <a:ea typeface="Roboto Bold" pitchFamily="34" charset="-122"/>
                <a:cs typeface="Roboto Bold" pitchFamily="34" charset="-120"/>
              </a:rPr>
              <a:t>by Bharath Roshan</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909298"/>
            <a:ext cx="10484525" cy="708779"/>
          </a:xfrm>
          <a:prstGeom prst="rect">
            <a:avLst/>
          </a:prstGeom>
          <a:noFill/>
          <a:ln/>
        </p:spPr>
        <p:txBody>
          <a:bodyPr wrap="non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Data Cleaning and Preparation in Python</a:t>
            </a:r>
            <a:endParaRPr lang="en-US" sz="4450" dirty="0"/>
          </a:p>
        </p:txBody>
      </p:sp>
      <p:sp>
        <p:nvSpPr>
          <p:cNvPr id="4" name="Shape 1"/>
          <p:cNvSpPr/>
          <p:nvPr/>
        </p:nvSpPr>
        <p:spPr>
          <a:xfrm>
            <a:off x="793790" y="5213390"/>
            <a:ext cx="510302" cy="510302"/>
          </a:xfrm>
          <a:prstGeom prst="roundRect">
            <a:avLst>
              <a:gd name="adj" fmla="val 6667"/>
            </a:avLst>
          </a:prstGeom>
          <a:solidFill>
            <a:srgbClr val="484B51"/>
          </a:solidFill>
          <a:ln/>
        </p:spPr>
      </p:sp>
      <p:sp>
        <p:nvSpPr>
          <p:cNvPr id="5" name="Text 2"/>
          <p:cNvSpPr/>
          <p:nvPr/>
        </p:nvSpPr>
        <p:spPr>
          <a:xfrm>
            <a:off x="946785" y="5298400"/>
            <a:ext cx="204192" cy="340281"/>
          </a:xfrm>
          <a:prstGeom prst="rect">
            <a:avLst/>
          </a:prstGeom>
          <a:noFill/>
          <a:ln/>
        </p:spPr>
        <p:txBody>
          <a:bodyPr wrap="none" lIns="0" tIns="0" rIns="0" bIns="0" rtlCol="0" anchor="t"/>
          <a:lstStyle/>
          <a:p>
            <a:pPr marL="0" indent="0" algn="ctr">
              <a:lnSpc>
                <a:spcPts val="2650"/>
              </a:lnSpc>
              <a:buNone/>
            </a:pPr>
            <a:r>
              <a:rPr lang="en-US" sz="2650" dirty="0">
                <a:solidFill>
                  <a:srgbClr val="D4D4D1"/>
                </a:solidFill>
                <a:latin typeface="IBM Plex Sans Medium" pitchFamily="34" charset="0"/>
                <a:ea typeface="IBM Plex Sans Medium" pitchFamily="34" charset="-122"/>
                <a:cs typeface="IBM Plex Sans Medium" pitchFamily="34" charset="-120"/>
              </a:rPr>
              <a:t>1</a:t>
            </a:r>
            <a:endParaRPr lang="en-US" sz="2650" dirty="0"/>
          </a:p>
        </p:txBody>
      </p:sp>
      <p:sp>
        <p:nvSpPr>
          <p:cNvPr id="6" name="Text 3"/>
          <p:cNvSpPr/>
          <p:nvPr/>
        </p:nvSpPr>
        <p:spPr>
          <a:xfrm>
            <a:off x="1530906" y="521339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Initial Steps</a:t>
            </a:r>
            <a:endParaRPr lang="en-US" sz="2200" dirty="0"/>
          </a:p>
        </p:txBody>
      </p:sp>
      <p:sp>
        <p:nvSpPr>
          <p:cNvPr id="7" name="Text 4"/>
          <p:cNvSpPr/>
          <p:nvPr/>
        </p:nvSpPr>
        <p:spPr>
          <a:xfrm>
            <a:off x="1530906" y="5703808"/>
            <a:ext cx="5670947" cy="1451610"/>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The initial data preparation steps involve importing necessary libraries, loading data using pd.read_csv(), and handling missing values, data type conversions, and date formatting.</a:t>
            </a:r>
            <a:endParaRPr lang="en-US" sz="1750" dirty="0"/>
          </a:p>
        </p:txBody>
      </p:sp>
      <p:sp>
        <p:nvSpPr>
          <p:cNvPr id="8" name="Shape 5"/>
          <p:cNvSpPr/>
          <p:nvPr/>
        </p:nvSpPr>
        <p:spPr>
          <a:xfrm>
            <a:off x="7428667" y="5213390"/>
            <a:ext cx="510302" cy="510302"/>
          </a:xfrm>
          <a:prstGeom prst="roundRect">
            <a:avLst>
              <a:gd name="adj" fmla="val 6667"/>
            </a:avLst>
          </a:prstGeom>
          <a:solidFill>
            <a:srgbClr val="484B51"/>
          </a:solidFill>
          <a:ln/>
        </p:spPr>
      </p:sp>
      <p:sp>
        <p:nvSpPr>
          <p:cNvPr id="9" name="Text 6"/>
          <p:cNvSpPr/>
          <p:nvPr/>
        </p:nvSpPr>
        <p:spPr>
          <a:xfrm>
            <a:off x="7581662" y="5298400"/>
            <a:ext cx="204192" cy="340281"/>
          </a:xfrm>
          <a:prstGeom prst="rect">
            <a:avLst/>
          </a:prstGeom>
          <a:noFill/>
          <a:ln/>
        </p:spPr>
        <p:txBody>
          <a:bodyPr wrap="none" lIns="0" tIns="0" rIns="0" bIns="0" rtlCol="0" anchor="t"/>
          <a:lstStyle/>
          <a:p>
            <a:pPr marL="0" indent="0" algn="ctr">
              <a:lnSpc>
                <a:spcPts val="2650"/>
              </a:lnSpc>
              <a:buNone/>
            </a:pPr>
            <a:r>
              <a:rPr lang="en-US" sz="2650" dirty="0">
                <a:solidFill>
                  <a:srgbClr val="D4D4D1"/>
                </a:solidFill>
                <a:latin typeface="IBM Plex Sans Medium" pitchFamily="34" charset="0"/>
                <a:ea typeface="IBM Plex Sans Medium" pitchFamily="34" charset="-122"/>
                <a:cs typeface="IBM Plex Sans Medium" pitchFamily="34" charset="-120"/>
              </a:rPr>
              <a:t>2</a:t>
            </a:r>
            <a:endParaRPr lang="en-US" sz="2650" dirty="0"/>
          </a:p>
        </p:txBody>
      </p:sp>
      <p:sp>
        <p:nvSpPr>
          <p:cNvPr id="10" name="Text 7"/>
          <p:cNvSpPr/>
          <p:nvPr/>
        </p:nvSpPr>
        <p:spPr>
          <a:xfrm>
            <a:off x="8165783" y="521339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Structured Analysis</a:t>
            </a:r>
            <a:endParaRPr lang="en-US" sz="2200" dirty="0"/>
          </a:p>
        </p:txBody>
      </p:sp>
      <p:sp>
        <p:nvSpPr>
          <p:cNvPr id="11" name="Text 8"/>
          <p:cNvSpPr/>
          <p:nvPr/>
        </p:nvSpPr>
        <p:spPr>
          <a:xfrm>
            <a:off x="8165783" y="5703808"/>
            <a:ext cx="5670947" cy="1451610"/>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Preparing data for structured analysis ensures that the data is clean and usable for analysis. This involves transforming raw data into a format that can be easily interpreted and analyzed.</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3073" y="608290"/>
            <a:ext cx="7597854" cy="1380411"/>
          </a:xfrm>
          <a:prstGeom prst="rect">
            <a:avLst/>
          </a:prstGeom>
          <a:noFill/>
          <a:ln/>
        </p:spPr>
        <p:txBody>
          <a:bodyPr wrap="square" lIns="0" tIns="0" rIns="0" bIns="0" rtlCol="0" anchor="t"/>
          <a:lstStyle/>
          <a:p>
            <a:pPr marL="0" indent="0">
              <a:lnSpc>
                <a:spcPts val="5400"/>
              </a:lnSpc>
              <a:buNone/>
            </a:pPr>
            <a:r>
              <a:rPr lang="en-US" sz="4300" dirty="0">
                <a:solidFill>
                  <a:srgbClr val="F3F3F2"/>
                </a:solidFill>
                <a:latin typeface="IBM Plex Sans Medium" pitchFamily="34" charset="0"/>
                <a:ea typeface="IBM Plex Sans Medium" pitchFamily="34" charset="-122"/>
                <a:cs typeface="IBM Plex Sans Medium" pitchFamily="34" charset="-120"/>
              </a:rPr>
              <a:t>Importing Data into MySQL Database</a:t>
            </a:r>
            <a:endParaRPr lang="en-US" sz="4300" dirty="0"/>
          </a:p>
        </p:txBody>
      </p:sp>
      <p:pic>
        <p:nvPicPr>
          <p:cNvPr id="4" name="Image 1" descr="preencoded.png"/>
          <p:cNvPicPr>
            <a:picLocks noChangeAspect="1"/>
          </p:cNvPicPr>
          <p:nvPr/>
        </p:nvPicPr>
        <p:blipFill>
          <a:blip r:embed="rId4"/>
          <a:stretch>
            <a:fillRect/>
          </a:stretch>
        </p:blipFill>
        <p:spPr>
          <a:xfrm>
            <a:off x="773073" y="2319933"/>
            <a:ext cx="1104424" cy="1767126"/>
          </a:xfrm>
          <a:prstGeom prst="rect">
            <a:avLst/>
          </a:prstGeom>
        </p:spPr>
      </p:pic>
      <p:sp>
        <p:nvSpPr>
          <p:cNvPr id="5" name="Text 1"/>
          <p:cNvSpPr/>
          <p:nvPr/>
        </p:nvSpPr>
        <p:spPr>
          <a:xfrm>
            <a:off x="2208728" y="2540794"/>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D4D4D1"/>
                </a:solidFill>
                <a:latin typeface="IBM Plex Sans Medium" pitchFamily="34" charset="0"/>
                <a:ea typeface="IBM Plex Sans Medium" pitchFamily="34" charset="-122"/>
                <a:cs typeface="IBM Plex Sans Medium" pitchFamily="34" charset="-120"/>
              </a:rPr>
              <a:t>Connection Setup</a:t>
            </a:r>
            <a:endParaRPr lang="en-US" sz="2150" dirty="0"/>
          </a:p>
        </p:txBody>
      </p:sp>
      <p:sp>
        <p:nvSpPr>
          <p:cNvPr id="6" name="Text 2"/>
          <p:cNvSpPr/>
          <p:nvPr/>
        </p:nvSpPr>
        <p:spPr>
          <a:xfrm>
            <a:off x="2208728" y="3018353"/>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D4D4D1"/>
                </a:solidFill>
                <a:latin typeface="Roboto" pitchFamily="34" charset="0"/>
                <a:ea typeface="Roboto" pitchFamily="34" charset="-122"/>
                <a:cs typeface="Roboto" pitchFamily="34" charset="-120"/>
              </a:rPr>
              <a:t>The first step is to set up a connection to the MySQL database, including providing the necessary credentials.</a:t>
            </a:r>
            <a:endParaRPr lang="en-US" sz="1700" dirty="0"/>
          </a:p>
        </p:txBody>
      </p:sp>
      <p:pic>
        <p:nvPicPr>
          <p:cNvPr id="7" name="Image 2" descr="preencoded.png"/>
          <p:cNvPicPr>
            <a:picLocks noChangeAspect="1"/>
          </p:cNvPicPr>
          <p:nvPr/>
        </p:nvPicPr>
        <p:blipFill>
          <a:blip r:embed="rId5"/>
          <a:stretch>
            <a:fillRect/>
          </a:stretch>
        </p:blipFill>
        <p:spPr>
          <a:xfrm>
            <a:off x="773073" y="4087058"/>
            <a:ext cx="1104424" cy="1767126"/>
          </a:xfrm>
          <a:prstGeom prst="rect">
            <a:avLst/>
          </a:prstGeom>
        </p:spPr>
      </p:pic>
      <p:sp>
        <p:nvSpPr>
          <p:cNvPr id="8" name="Text 3"/>
          <p:cNvSpPr/>
          <p:nvPr/>
        </p:nvSpPr>
        <p:spPr>
          <a:xfrm>
            <a:off x="2208728" y="4307919"/>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D4D4D1"/>
                </a:solidFill>
                <a:latin typeface="IBM Plex Sans Medium" pitchFamily="34" charset="0"/>
                <a:ea typeface="IBM Plex Sans Medium" pitchFamily="34" charset="-122"/>
                <a:cs typeface="IBM Plex Sans Medium" pitchFamily="34" charset="-120"/>
              </a:rPr>
              <a:t>Data Import</a:t>
            </a:r>
            <a:endParaRPr lang="en-US" sz="2150" dirty="0"/>
          </a:p>
        </p:txBody>
      </p:sp>
      <p:sp>
        <p:nvSpPr>
          <p:cNvPr id="9" name="Text 4"/>
          <p:cNvSpPr/>
          <p:nvPr/>
        </p:nvSpPr>
        <p:spPr>
          <a:xfrm>
            <a:off x="2208728" y="4785479"/>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D4D4D1"/>
                </a:solidFill>
                <a:latin typeface="Roboto" pitchFamily="34" charset="0"/>
                <a:ea typeface="Roboto" pitchFamily="34" charset="-122"/>
                <a:cs typeface="Roboto" pitchFamily="34" charset="-120"/>
              </a:rPr>
              <a:t>Use the to_sql() function to import pandas DataFrames into the database, creating tables for each DataFrame.</a:t>
            </a:r>
            <a:endParaRPr lang="en-US" sz="1700" dirty="0"/>
          </a:p>
        </p:txBody>
      </p:sp>
      <p:pic>
        <p:nvPicPr>
          <p:cNvPr id="10" name="Image 3" descr="preencoded.png"/>
          <p:cNvPicPr>
            <a:picLocks noChangeAspect="1"/>
          </p:cNvPicPr>
          <p:nvPr/>
        </p:nvPicPr>
        <p:blipFill>
          <a:blip r:embed="rId6"/>
          <a:stretch>
            <a:fillRect/>
          </a:stretch>
        </p:blipFill>
        <p:spPr>
          <a:xfrm>
            <a:off x="773073" y="5854184"/>
            <a:ext cx="1104424" cy="1767126"/>
          </a:xfrm>
          <a:prstGeom prst="rect">
            <a:avLst/>
          </a:prstGeom>
        </p:spPr>
      </p:pic>
      <p:sp>
        <p:nvSpPr>
          <p:cNvPr id="11" name="Text 5"/>
          <p:cNvSpPr/>
          <p:nvPr/>
        </p:nvSpPr>
        <p:spPr>
          <a:xfrm>
            <a:off x="2208728" y="6075045"/>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D4D4D1"/>
                </a:solidFill>
                <a:latin typeface="IBM Plex Sans Medium" pitchFamily="34" charset="0"/>
                <a:ea typeface="IBM Plex Sans Medium" pitchFamily="34" charset="-122"/>
                <a:cs typeface="IBM Plex Sans Medium" pitchFamily="34" charset="-120"/>
              </a:rPr>
              <a:t>Error Handling</a:t>
            </a:r>
            <a:endParaRPr lang="en-US" sz="2150" dirty="0"/>
          </a:p>
        </p:txBody>
      </p:sp>
      <p:sp>
        <p:nvSpPr>
          <p:cNvPr id="12" name="Text 6"/>
          <p:cNvSpPr/>
          <p:nvPr/>
        </p:nvSpPr>
        <p:spPr>
          <a:xfrm>
            <a:off x="2208728" y="6552605"/>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D4D4D1"/>
                </a:solidFill>
                <a:latin typeface="Roboto" pitchFamily="34" charset="0"/>
                <a:ea typeface="Roboto" pitchFamily="34" charset="-122"/>
                <a:cs typeface="Roboto" pitchFamily="34" charset="-120"/>
              </a:rPr>
              <a:t>Implement error handling to ensure a smooth data transfer process and display success messages upon completion.</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15766" y="326708"/>
            <a:ext cx="5216723" cy="371237"/>
          </a:xfrm>
          <a:prstGeom prst="rect">
            <a:avLst/>
          </a:prstGeom>
          <a:noFill/>
          <a:ln/>
        </p:spPr>
        <p:txBody>
          <a:bodyPr wrap="none" lIns="0" tIns="0" rIns="0" bIns="0" rtlCol="0" anchor="t"/>
          <a:lstStyle/>
          <a:p>
            <a:pPr marL="0" indent="0">
              <a:lnSpc>
                <a:spcPts val="2900"/>
              </a:lnSpc>
              <a:buNone/>
            </a:pPr>
            <a:r>
              <a:rPr lang="en-US" sz="1400" dirty="0">
                <a:solidFill>
                  <a:srgbClr val="F3F3F2"/>
                </a:solidFill>
                <a:latin typeface="IBM Plex Sans Medium" pitchFamily="34" charset="0"/>
                <a:ea typeface="IBM Plex Sans Medium" pitchFamily="34" charset="-122"/>
                <a:cs typeface="IBM Plex Sans Medium" pitchFamily="34" charset="-120"/>
              </a:rPr>
              <a:t>Customer Analysis: Insights from Data</a:t>
            </a:r>
            <a:endParaRPr lang="en-US" sz="1400" dirty="0"/>
          </a:p>
        </p:txBody>
      </p:sp>
      <p:sp>
        <p:nvSpPr>
          <p:cNvPr id="3" name="Text 1"/>
          <p:cNvSpPr/>
          <p:nvPr/>
        </p:nvSpPr>
        <p:spPr>
          <a:xfrm>
            <a:off x="415766" y="935474"/>
            <a:ext cx="13798868" cy="190024"/>
          </a:xfrm>
          <a:prstGeom prst="rect">
            <a:avLst/>
          </a:prstGeom>
          <a:noFill/>
          <a:ln/>
        </p:spPr>
        <p:txBody>
          <a:bodyPr wrap="none" lIns="0" tIns="0" rIns="0" bIns="0" rtlCol="0" anchor="t"/>
          <a:lstStyle/>
          <a:p>
            <a:pPr marL="0" indent="0">
              <a:lnSpc>
                <a:spcPts val="1450"/>
              </a:lnSpc>
              <a:buNone/>
            </a:pPr>
            <a:endParaRPr lang="en-US" sz="1400" dirty="0"/>
          </a:p>
        </p:txBody>
      </p:sp>
      <p:sp>
        <p:nvSpPr>
          <p:cNvPr id="4" name="Text 2"/>
          <p:cNvSpPr/>
          <p:nvPr/>
        </p:nvSpPr>
        <p:spPr>
          <a:xfrm>
            <a:off x="415766" y="1366004"/>
            <a:ext cx="6754535" cy="190024"/>
          </a:xfrm>
          <a:prstGeom prst="rect">
            <a:avLst/>
          </a:prstGeom>
          <a:noFill/>
          <a:ln/>
        </p:spPr>
        <p:txBody>
          <a:bodyPr wrap="none" lIns="0" tIns="0" rIns="0" bIns="0" rtlCol="0" anchor="t"/>
          <a:lstStyle/>
          <a:p>
            <a:pPr marL="0" indent="0">
              <a:lnSpc>
                <a:spcPts val="1450"/>
              </a:lnSpc>
              <a:buNone/>
            </a:pPr>
            <a:endParaRPr lang="en-US" sz="1400" dirty="0"/>
          </a:p>
        </p:txBody>
      </p:sp>
      <p:sp>
        <p:nvSpPr>
          <p:cNvPr id="5" name="Text 3"/>
          <p:cNvSpPr/>
          <p:nvPr/>
        </p:nvSpPr>
        <p:spPr>
          <a:xfrm>
            <a:off x="415766" y="790694"/>
            <a:ext cx="1485067" cy="185499"/>
          </a:xfrm>
          <a:prstGeom prst="rect">
            <a:avLst/>
          </a:prstGeom>
          <a:noFill/>
          <a:ln/>
        </p:spPr>
        <p:txBody>
          <a:bodyPr wrap="none" lIns="0" tIns="0" rIns="0" bIns="0" rtlCol="0" anchor="t"/>
          <a:lstStyle/>
          <a:p>
            <a:pPr marL="0" indent="0">
              <a:lnSpc>
                <a:spcPts val="1450"/>
              </a:lnSpc>
              <a:buNone/>
            </a:pPr>
            <a:r>
              <a:rPr lang="en-US" sz="1400" dirty="0">
                <a:solidFill>
                  <a:srgbClr val="F3F3F2"/>
                </a:solidFill>
                <a:latin typeface="IBM Plex Sans Medium" pitchFamily="34" charset="0"/>
                <a:ea typeface="IBM Plex Sans Medium" pitchFamily="34" charset="-122"/>
                <a:cs typeface="IBM Plex Sans Medium" pitchFamily="34" charset="-120"/>
              </a:rPr>
              <a:t>Demographics</a:t>
            </a:r>
            <a:endParaRPr lang="en-US" sz="1400" dirty="0"/>
          </a:p>
        </p:txBody>
      </p:sp>
      <p:sp>
        <p:nvSpPr>
          <p:cNvPr id="6" name="Text 4"/>
          <p:cNvSpPr/>
          <p:nvPr/>
        </p:nvSpPr>
        <p:spPr>
          <a:xfrm>
            <a:off x="415766" y="1029653"/>
            <a:ext cx="6754535" cy="380047"/>
          </a:xfrm>
          <a:prstGeom prst="rect">
            <a:avLst/>
          </a:prstGeom>
          <a:noFill/>
          <a:ln/>
        </p:spPr>
        <p:txBody>
          <a:bodyPr wrap="square" lIns="0" tIns="0" rIns="0" bIns="0" rtlCol="0" anchor="t"/>
          <a:lstStyle/>
          <a:p>
            <a:pPr marL="0" indent="0">
              <a:lnSpc>
                <a:spcPts val="1450"/>
              </a:lnSpc>
              <a:buNone/>
            </a:pPr>
            <a:r>
              <a:rPr lang="en-US" sz="1400" dirty="0">
                <a:solidFill>
                  <a:srgbClr val="D4D4D1"/>
                </a:solidFill>
                <a:latin typeface="Roboto" pitchFamily="34" charset="0"/>
                <a:ea typeface="Roboto" pitchFamily="34" charset="-122"/>
                <a:cs typeface="Roboto" pitchFamily="34" charset="-120"/>
              </a:rPr>
              <a:t>Customer analysis begins by examining demographics such as gender and age group distribution. This provides insights into the target audience and their preferences.</a:t>
            </a:r>
            <a:endParaRPr lang="en-US" sz="1400" dirty="0"/>
          </a:p>
        </p:txBody>
      </p:sp>
      <p:sp>
        <p:nvSpPr>
          <p:cNvPr id="7" name="Text 5"/>
          <p:cNvSpPr/>
          <p:nvPr/>
        </p:nvSpPr>
        <p:spPr>
          <a:xfrm>
            <a:off x="415765" y="1479215"/>
            <a:ext cx="1485067" cy="185499"/>
          </a:xfrm>
          <a:prstGeom prst="rect">
            <a:avLst/>
          </a:prstGeom>
          <a:noFill/>
          <a:ln/>
        </p:spPr>
        <p:txBody>
          <a:bodyPr wrap="none" lIns="0" tIns="0" rIns="0" bIns="0" rtlCol="0" anchor="t"/>
          <a:lstStyle/>
          <a:p>
            <a:pPr marL="0" indent="0">
              <a:lnSpc>
                <a:spcPts val="1450"/>
              </a:lnSpc>
              <a:buNone/>
            </a:pPr>
            <a:r>
              <a:rPr lang="en-US" sz="1400" dirty="0">
                <a:solidFill>
                  <a:srgbClr val="F3F3F2"/>
                </a:solidFill>
                <a:latin typeface="IBM Plex Sans Medium" pitchFamily="34" charset="0"/>
                <a:ea typeface="IBM Plex Sans Medium" pitchFamily="34" charset="-122"/>
                <a:cs typeface="IBM Plex Sans Medium" pitchFamily="34" charset="-120"/>
              </a:rPr>
              <a:t>Purchase Behavior</a:t>
            </a:r>
            <a:endParaRPr lang="en-US" sz="1400" dirty="0"/>
          </a:p>
        </p:txBody>
      </p:sp>
      <p:sp>
        <p:nvSpPr>
          <p:cNvPr id="8" name="Text 6"/>
          <p:cNvSpPr/>
          <p:nvPr/>
        </p:nvSpPr>
        <p:spPr>
          <a:xfrm>
            <a:off x="415765" y="1726538"/>
            <a:ext cx="6754535" cy="380047"/>
          </a:xfrm>
          <a:prstGeom prst="rect">
            <a:avLst/>
          </a:prstGeom>
          <a:noFill/>
          <a:ln/>
        </p:spPr>
        <p:txBody>
          <a:bodyPr wrap="square" lIns="0" tIns="0" rIns="0" bIns="0" rtlCol="0" anchor="t"/>
          <a:lstStyle/>
          <a:p>
            <a:pPr marL="0" indent="0">
              <a:lnSpc>
                <a:spcPts val="1450"/>
              </a:lnSpc>
              <a:buNone/>
            </a:pPr>
            <a:r>
              <a:rPr lang="en-US" sz="1400" dirty="0">
                <a:solidFill>
                  <a:srgbClr val="D4D4D1"/>
                </a:solidFill>
                <a:latin typeface="Roboto" pitchFamily="34" charset="0"/>
                <a:ea typeface="Roboto" pitchFamily="34" charset="-122"/>
                <a:cs typeface="Roboto" pitchFamily="34" charset="-120"/>
              </a:rPr>
              <a:t>Analyzing purchase frequency and average order value by demographic groups reveals spending trends and customer loyalty patterns.</a:t>
            </a:r>
            <a:endParaRPr lang="en-US" sz="1400" dirty="0"/>
          </a:p>
        </p:txBody>
      </p:sp>
      <p:pic>
        <p:nvPicPr>
          <p:cNvPr id="9" name="Image 0" descr="preencoded.png"/>
          <p:cNvPicPr>
            <a:picLocks noChangeAspect="1"/>
          </p:cNvPicPr>
          <p:nvPr/>
        </p:nvPicPr>
        <p:blipFill>
          <a:blip r:embed="rId3"/>
          <a:stretch>
            <a:fillRect/>
          </a:stretch>
        </p:blipFill>
        <p:spPr>
          <a:xfrm>
            <a:off x="415766" y="2599492"/>
            <a:ext cx="9712881" cy="54578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08742" y="415885"/>
            <a:ext cx="4712732" cy="364927"/>
          </a:xfrm>
          <a:prstGeom prst="rect">
            <a:avLst/>
          </a:prstGeom>
          <a:noFill/>
          <a:ln/>
        </p:spPr>
        <p:txBody>
          <a:bodyPr wrap="none" lIns="0" tIns="0" rIns="0" bIns="0" rtlCol="0" anchor="t"/>
          <a:lstStyle/>
          <a:p>
            <a:pPr marL="0" indent="0">
              <a:lnSpc>
                <a:spcPts val="2850"/>
              </a:lnSpc>
              <a:buNone/>
            </a:pPr>
            <a:r>
              <a:rPr lang="en-US" sz="1400" dirty="0">
                <a:solidFill>
                  <a:srgbClr val="F3F3F2"/>
                </a:solidFill>
                <a:ea typeface="IBM Plex Sans Medium" pitchFamily="34" charset="-122"/>
                <a:cs typeface="IBM Plex Sans Medium" pitchFamily="34" charset="-120"/>
              </a:rPr>
              <a:t>Sales Analysis: Trends and Insights</a:t>
            </a:r>
            <a:endParaRPr lang="en-US" sz="1400" dirty="0"/>
          </a:p>
        </p:txBody>
      </p:sp>
      <p:sp>
        <p:nvSpPr>
          <p:cNvPr id="3" name="Text 1"/>
          <p:cNvSpPr/>
          <p:nvPr/>
        </p:nvSpPr>
        <p:spPr>
          <a:xfrm>
            <a:off x="408742" y="955953"/>
            <a:ext cx="13812917" cy="373618"/>
          </a:xfrm>
          <a:prstGeom prst="rect">
            <a:avLst/>
          </a:prstGeom>
          <a:noFill/>
          <a:ln/>
        </p:spPr>
        <p:txBody>
          <a:bodyPr wrap="square" lIns="0" tIns="0" rIns="0" bIns="0" rtlCol="0" anchor="t"/>
          <a:lstStyle/>
          <a:p>
            <a:pPr marL="0" indent="0">
              <a:lnSpc>
                <a:spcPts val="1450"/>
              </a:lnSpc>
              <a:buNone/>
            </a:pPr>
            <a:r>
              <a:rPr lang="en-US" sz="1400" dirty="0">
                <a:solidFill>
                  <a:srgbClr val="D4D4D1"/>
                </a:solidFill>
                <a:ea typeface="Roboto" pitchFamily="34" charset="-122"/>
                <a:cs typeface="Roboto" pitchFamily="34" charset="-120"/>
              </a:rPr>
              <a:t>Analyzing total sales over time provides a clear picture of sales performance and growth patterns. This analysis can identify seasonal trends, growth spikes, and potential areas for improvement. By understanding these trends, businesses can make informed decisions about inventory management, marketing strategies, and resource allocation.</a:t>
            </a:r>
            <a:endParaRPr lang="en-US" sz="1400" dirty="0"/>
          </a:p>
        </p:txBody>
      </p:sp>
      <p:sp>
        <p:nvSpPr>
          <p:cNvPr id="4" name="Text 2"/>
          <p:cNvSpPr/>
          <p:nvPr/>
        </p:nvSpPr>
        <p:spPr>
          <a:xfrm>
            <a:off x="408742" y="1460897"/>
            <a:ext cx="13812917" cy="373618"/>
          </a:xfrm>
          <a:prstGeom prst="rect">
            <a:avLst/>
          </a:prstGeom>
          <a:noFill/>
          <a:ln/>
        </p:spPr>
        <p:txBody>
          <a:bodyPr wrap="square" lIns="0" tIns="0" rIns="0" bIns="0" rtlCol="0" anchor="t"/>
          <a:lstStyle/>
          <a:p>
            <a:pPr marL="0" indent="0">
              <a:lnSpc>
                <a:spcPts val="1450"/>
              </a:lnSpc>
              <a:buNone/>
            </a:pPr>
            <a:r>
              <a:rPr lang="en-US" sz="1400" dirty="0">
                <a:solidFill>
                  <a:srgbClr val="D4D4D1"/>
                </a:solidFill>
                <a:ea typeface="Roboto" pitchFamily="34" charset="-122"/>
                <a:cs typeface="Roboto" pitchFamily="34" charset="-120"/>
              </a:rPr>
              <a:t>Identifying top products by revenue helps understand which products are driving sales and customer demand. This information is valuable for product development and marketing strategies. Understanding customer preferences and purchasing behavior can lead to targeted marketing campaigns and product enhancements that cater to the most popular items.</a:t>
            </a:r>
            <a:endParaRPr lang="en-US" sz="1400" dirty="0"/>
          </a:p>
        </p:txBody>
      </p:sp>
      <p:sp>
        <p:nvSpPr>
          <p:cNvPr id="5" name="Text 3"/>
          <p:cNvSpPr/>
          <p:nvPr/>
        </p:nvSpPr>
        <p:spPr>
          <a:xfrm>
            <a:off x="408742" y="1965841"/>
            <a:ext cx="13812917" cy="373618"/>
          </a:xfrm>
          <a:prstGeom prst="rect">
            <a:avLst/>
          </a:prstGeom>
          <a:noFill/>
          <a:ln/>
        </p:spPr>
        <p:txBody>
          <a:bodyPr wrap="square" lIns="0" tIns="0" rIns="0" bIns="0" rtlCol="0" anchor="t"/>
          <a:lstStyle/>
          <a:p>
            <a:pPr marL="0" indent="0">
              <a:lnSpc>
                <a:spcPts val="1450"/>
              </a:lnSpc>
              <a:buNone/>
            </a:pPr>
            <a:r>
              <a:rPr lang="en-US" sz="1400" dirty="0">
                <a:solidFill>
                  <a:srgbClr val="D4D4D1"/>
                </a:solidFill>
                <a:ea typeface="Roboto" pitchFamily="34" charset="-122"/>
                <a:cs typeface="Roboto" pitchFamily="34" charset="-120"/>
              </a:rPr>
              <a:t>Examining the impact of currency fluctuations on sales amounts is crucial for understanding the financial performance of the business. When dealing with international transactions, it's important to assess the impact of currency exchange rates on revenue. By monitoring currency trends and implementing hedging strategies, businesses can mitigate the risk of currency fluctuations and maintain financial stability.</a:t>
            </a:r>
            <a:endParaRPr lang="en-US" sz="1400" dirty="0"/>
          </a:p>
        </p:txBody>
      </p:sp>
      <p:pic>
        <p:nvPicPr>
          <p:cNvPr id="6" name="Image 0" descr="preencoded.png"/>
          <p:cNvPicPr>
            <a:picLocks noChangeAspect="1"/>
          </p:cNvPicPr>
          <p:nvPr/>
        </p:nvPicPr>
        <p:blipFill>
          <a:blip r:embed="rId3"/>
          <a:stretch>
            <a:fillRect/>
          </a:stretch>
        </p:blipFill>
        <p:spPr>
          <a:xfrm>
            <a:off x="408742" y="2886670"/>
            <a:ext cx="9503569" cy="53429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71393" y="565190"/>
            <a:ext cx="12140208" cy="599480"/>
          </a:xfrm>
          <a:prstGeom prst="rect">
            <a:avLst/>
          </a:prstGeom>
          <a:noFill/>
          <a:ln/>
        </p:spPr>
        <p:txBody>
          <a:bodyPr wrap="none" lIns="0" tIns="0" rIns="0" bIns="0" rtlCol="0" anchor="t"/>
          <a:lstStyle/>
          <a:p>
            <a:pPr marL="0" indent="0">
              <a:lnSpc>
                <a:spcPts val="4700"/>
              </a:lnSpc>
              <a:buNone/>
            </a:pPr>
            <a:r>
              <a:rPr lang="en-US" sz="3750" dirty="0">
                <a:solidFill>
                  <a:srgbClr val="F3F3F2"/>
                </a:solidFill>
                <a:latin typeface="IBM Plex Sans Medium" pitchFamily="34" charset="0"/>
                <a:ea typeface="IBM Plex Sans Medium" pitchFamily="34" charset="-122"/>
                <a:cs typeface="IBM Plex Sans Medium" pitchFamily="34" charset="-120"/>
              </a:rPr>
              <a:t>Product &amp; Store Analysis: Profitability and Performance</a:t>
            </a:r>
            <a:endParaRPr lang="en-US" sz="3750" dirty="0"/>
          </a:p>
        </p:txBody>
      </p:sp>
      <p:sp>
        <p:nvSpPr>
          <p:cNvPr id="3" name="Shape 1"/>
          <p:cNvSpPr/>
          <p:nvPr/>
        </p:nvSpPr>
        <p:spPr>
          <a:xfrm>
            <a:off x="671393" y="1452324"/>
            <a:ext cx="13287613" cy="1119426"/>
          </a:xfrm>
          <a:prstGeom prst="roundRect">
            <a:avLst>
              <a:gd name="adj" fmla="val 2571"/>
            </a:avLst>
          </a:prstGeom>
          <a:noFill/>
          <a:ln w="7620">
            <a:solidFill>
              <a:srgbClr val="FFFFFF">
                <a:alpha val="24000"/>
              </a:srgbClr>
            </a:solidFill>
            <a:prstDash val="solid"/>
          </a:ln>
        </p:spPr>
      </p:sp>
      <p:sp>
        <p:nvSpPr>
          <p:cNvPr id="4" name="Shape 2"/>
          <p:cNvSpPr/>
          <p:nvPr/>
        </p:nvSpPr>
        <p:spPr>
          <a:xfrm>
            <a:off x="679013" y="1459944"/>
            <a:ext cx="13272373" cy="552093"/>
          </a:xfrm>
          <a:prstGeom prst="rect">
            <a:avLst/>
          </a:prstGeom>
          <a:solidFill>
            <a:srgbClr val="FFFFFF">
              <a:alpha val="4000"/>
            </a:srgbClr>
          </a:solidFill>
          <a:ln/>
        </p:spPr>
      </p:sp>
      <p:sp>
        <p:nvSpPr>
          <p:cNvPr id="5" name="Text 3"/>
          <p:cNvSpPr/>
          <p:nvPr/>
        </p:nvSpPr>
        <p:spPr>
          <a:xfrm>
            <a:off x="870823" y="1582579"/>
            <a:ext cx="6248757" cy="306824"/>
          </a:xfrm>
          <a:prstGeom prst="rect">
            <a:avLst/>
          </a:prstGeom>
          <a:noFill/>
          <a:ln/>
        </p:spPr>
        <p:txBody>
          <a:bodyPr wrap="none" lIns="0" tIns="0" rIns="0" bIns="0" rtlCol="0" anchor="t"/>
          <a:lstStyle/>
          <a:p>
            <a:pPr marL="0" indent="0">
              <a:lnSpc>
                <a:spcPts val="2400"/>
              </a:lnSpc>
              <a:buNone/>
            </a:pPr>
            <a:r>
              <a:rPr lang="en-US" sz="1500" dirty="0">
                <a:solidFill>
                  <a:srgbClr val="D4D4D1"/>
                </a:solidFill>
                <a:latin typeface="Roboto" pitchFamily="34" charset="0"/>
                <a:ea typeface="Roboto" pitchFamily="34" charset="-122"/>
                <a:cs typeface="Roboto" pitchFamily="34" charset="-120"/>
              </a:rPr>
              <a:t>Product Profitability</a:t>
            </a:r>
            <a:endParaRPr lang="en-US" sz="1500" dirty="0"/>
          </a:p>
        </p:txBody>
      </p:sp>
      <p:sp>
        <p:nvSpPr>
          <p:cNvPr id="6" name="Text 4"/>
          <p:cNvSpPr/>
          <p:nvPr/>
        </p:nvSpPr>
        <p:spPr>
          <a:xfrm>
            <a:off x="7510820" y="1582579"/>
            <a:ext cx="6248757" cy="306824"/>
          </a:xfrm>
          <a:prstGeom prst="rect">
            <a:avLst/>
          </a:prstGeom>
          <a:noFill/>
          <a:ln/>
        </p:spPr>
        <p:txBody>
          <a:bodyPr wrap="none" lIns="0" tIns="0" rIns="0" bIns="0" rtlCol="0" anchor="t"/>
          <a:lstStyle/>
          <a:p>
            <a:pPr marL="0" indent="0">
              <a:lnSpc>
                <a:spcPts val="2400"/>
              </a:lnSpc>
              <a:buNone/>
            </a:pPr>
            <a:r>
              <a:rPr lang="en-US" sz="1500" dirty="0">
                <a:solidFill>
                  <a:srgbClr val="D4D4D1"/>
                </a:solidFill>
                <a:latin typeface="Roboto" pitchFamily="34" charset="0"/>
                <a:ea typeface="Roboto" pitchFamily="34" charset="-122"/>
                <a:cs typeface="Roboto" pitchFamily="34" charset="-120"/>
              </a:rPr>
              <a:t>Revenue, Cost, Profit Margins</a:t>
            </a:r>
            <a:endParaRPr lang="en-US" sz="1500" dirty="0"/>
          </a:p>
        </p:txBody>
      </p:sp>
      <p:sp>
        <p:nvSpPr>
          <p:cNvPr id="7" name="Shape 5"/>
          <p:cNvSpPr/>
          <p:nvPr/>
        </p:nvSpPr>
        <p:spPr>
          <a:xfrm>
            <a:off x="679013" y="2012037"/>
            <a:ext cx="13272373" cy="552093"/>
          </a:xfrm>
          <a:prstGeom prst="rect">
            <a:avLst/>
          </a:prstGeom>
          <a:solidFill>
            <a:srgbClr val="000000">
              <a:alpha val="4000"/>
            </a:srgbClr>
          </a:solidFill>
          <a:ln/>
        </p:spPr>
      </p:sp>
      <p:sp>
        <p:nvSpPr>
          <p:cNvPr id="8" name="Text 6"/>
          <p:cNvSpPr/>
          <p:nvPr/>
        </p:nvSpPr>
        <p:spPr>
          <a:xfrm>
            <a:off x="870823" y="2134672"/>
            <a:ext cx="6248757" cy="306824"/>
          </a:xfrm>
          <a:prstGeom prst="rect">
            <a:avLst/>
          </a:prstGeom>
          <a:noFill/>
          <a:ln/>
        </p:spPr>
        <p:txBody>
          <a:bodyPr wrap="none" lIns="0" tIns="0" rIns="0" bIns="0" rtlCol="0" anchor="t"/>
          <a:lstStyle/>
          <a:p>
            <a:pPr marL="0" indent="0">
              <a:lnSpc>
                <a:spcPts val="2400"/>
              </a:lnSpc>
              <a:buNone/>
            </a:pPr>
            <a:r>
              <a:rPr lang="en-US" sz="1500" dirty="0">
                <a:solidFill>
                  <a:srgbClr val="D4D4D1"/>
                </a:solidFill>
                <a:latin typeface="Roboto" pitchFamily="34" charset="0"/>
                <a:ea typeface="Roboto" pitchFamily="34" charset="-122"/>
                <a:cs typeface="Roboto" pitchFamily="34" charset="-120"/>
              </a:rPr>
              <a:t>Store Metrics</a:t>
            </a:r>
            <a:endParaRPr lang="en-US" sz="1500" dirty="0"/>
          </a:p>
        </p:txBody>
      </p:sp>
      <p:sp>
        <p:nvSpPr>
          <p:cNvPr id="9" name="Text 7"/>
          <p:cNvSpPr/>
          <p:nvPr/>
        </p:nvSpPr>
        <p:spPr>
          <a:xfrm>
            <a:off x="7510820" y="2134672"/>
            <a:ext cx="6248757" cy="306824"/>
          </a:xfrm>
          <a:prstGeom prst="rect">
            <a:avLst/>
          </a:prstGeom>
          <a:noFill/>
          <a:ln/>
        </p:spPr>
        <p:txBody>
          <a:bodyPr wrap="none" lIns="0" tIns="0" rIns="0" bIns="0" rtlCol="0" anchor="t"/>
          <a:lstStyle/>
          <a:p>
            <a:pPr marL="0" indent="0">
              <a:lnSpc>
                <a:spcPts val="2400"/>
              </a:lnSpc>
              <a:buNone/>
            </a:pPr>
            <a:r>
              <a:rPr lang="en-US" sz="1500" dirty="0">
                <a:solidFill>
                  <a:srgbClr val="D4D4D1"/>
                </a:solidFill>
                <a:latin typeface="Roboto" pitchFamily="34" charset="0"/>
                <a:ea typeface="Roboto" pitchFamily="34" charset="-122"/>
                <a:cs typeface="Roboto" pitchFamily="34" charset="-120"/>
              </a:rPr>
              <a:t>Sales Performance by Location, Opening Date</a:t>
            </a:r>
            <a:endParaRPr lang="en-US" sz="1500" dirty="0"/>
          </a:p>
        </p:txBody>
      </p:sp>
      <p:pic>
        <p:nvPicPr>
          <p:cNvPr id="10" name="Image 0" descr="preencoded.png"/>
          <p:cNvPicPr>
            <a:picLocks noChangeAspect="1"/>
          </p:cNvPicPr>
          <p:nvPr/>
        </p:nvPicPr>
        <p:blipFill>
          <a:blip r:embed="rId3"/>
          <a:stretch>
            <a:fillRect/>
          </a:stretch>
        </p:blipFill>
        <p:spPr>
          <a:xfrm>
            <a:off x="870823" y="2780229"/>
            <a:ext cx="5136475" cy="2877622"/>
          </a:xfrm>
          <a:prstGeom prst="rect">
            <a:avLst/>
          </a:prstGeom>
        </p:spPr>
      </p:pic>
      <p:pic>
        <p:nvPicPr>
          <p:cNvPr id="11" name="Image 1" descr="preencoded.png"/>
          <p:cNvPicPr>
            <a:picLocks noChangeAspect="1"/>
          </p:cNvPicPr>
          <p:nvPr/>
        </p:nvPicPr>
        <p:blipFill>
          <a:blip r:embed="rId4"/>
          <a:stretch>
            <a:fillRect/>
          </a:stretch>
        </p:blipFill>
        <p:spPr>
          <a:xfrm>
            <a:off x="7315199" y="2780229"/>
            <a:ext cx="5150882" cy="2877622"/>
          </a:xfrm>
          <a:prstGeom prst="rect">
            <a:avLst/>
          </a:prstGeom>
        </p:spPr>
      </p:pic>
      <p:sp>
        <p:nvSpPr>
          <p:cNvPr id="12" name="Text 8"/>
          <p:cNvSpPr/>
          <p:nvPr/>
        </p:nvSpPr>
        <p:spPr>
          <a:xfrm>
            <a:off x="671393" y="6130171"/>
            <a:ext cx="13287613" cy="1534120"/>
          </a:xfrm>
          <a:prstGeom prst="rect">
            <a:avLst/>
          </a:prstGeom>
          <a:noFill/>
          <a:ln/>
        </p:spPr>
        <p:txBody>
          <a:bodyPr wrap="square" lIns="0" tIns="0" rIns="0" bIns="0" rtlCol="0" anchor="t"/>
          <a:lstStyle/>
          <a:p>
            <a:pPr marL="0" indent="0">
              <a:lnSpc>
                <a:spcPts val="2400"/>
              </a:lnSpc>
              <a:buNone/>
            </a:pPr>
            <a:r>
              <a:rPr lang="en-US" sz="1500" dirty="0">
                <a:solidFill>
                  <a:srgbClr val="D4D4D1"/>
                </a:solidFill>
                <a:latin typeface="Roboto" pitchFamily="34" charset="0"/>
                <a:ea typeface="Roboto" pitchFamily="34" charset="-122"/>
                <a:cs typeface="Roboto" pitchFamily="34" charset="-120"/>
              </a:rPr>
              <a:t>Analyzing product and store data provides key insights into profitability and performance. Product profitability can be examined by analyzing revenue, cost, and profit margins. For example, you can identify products with high profit margins or products with low profit margins that may require optimization. Examining sales performance by location allows you to understand which stores are performing well and which stores need improvement. You can also analyze the performance of different stores based on opening date to understand the impact of store age on profitability and sales. This data is crucial for informing business decisions such as product pricing, marketing strategies, and store expansion plans.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8977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Project Summary &amp; Key Takeaways</a:t>
            </a:r>
            <a:endParaRPr lang="en-US" sz="4450" dirty="0"/>
          </a:p>
        </p:txBody>
      </p:sp>
      <p:sp>
        <p:nvSpPr>
          <p:cNvPr id="4" name="Shape 1"/>
          <p:cNvSpPr/>
          <p:nvPr/>
        </p:nvSpPr>
        <p:spPr>
          <a:xfrm>
            <a:off x="793790" y="2847499"/>
            <a:ext cx="3664863" cy="2395657"/>
          </a:xfrm>
          <a:prstGeom prst="roundRect">
            <a:avLst>
              <a:gd name="adj" fmla="val 1420"/>
            </a:avLst>
          </a:prstGeom>
          <a:solidFill>
            <a:srgbClr val="484B51"/>
          </a:solidFill>
          <a:ln/>
        </p:spPr>
      </p:sp>
      <p:sp>
        <p:nvSpPr>
          <p:cNvPr id="5" name="Text 2"/>
          <p:cNvSpPr/>
          <p:nvPr/>
        </p:nvSpPr>
        <p:spPr>
          <a:xfrm>
            <a:off x="1020604" y="30743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Data Preparation</a:t>
            </a:r>
            <a:endParaRPr lang="en-US" sz="2200" dirty="0"/>
          </a:p>
        </p:txBody>
      </p:sp>
      <p:sp>
        <p:nvSpPr>
          <p:cNvPr id="6" name="Text 3"/>
          <p:cNvSpPr/>
          <p:nvPr/>
        </p:nvSpPr>
        <p:spPr>
          <a:xfrm>
            <a:off x="1020604" y="3564731"/>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The project involved cleaning and preparing data using Python, ensuring accuracy and consistency.</a:t>
            </a:r>
            <a:endParaRPr lang="en-US" sz="1750" dirty="0"/>
          </a:p>
        </p:txBody>
      </p:sp>
      <p:sp>
        <p:nvSpPr>
          <p:cNvPr id="7" name="Shape 4"/>
          <p:cNvSpPr/>
          <p:nvPr/>
        </p:nvSpPr>
        <p:spPr>
          <a:xfrm>
            <a:off x="4685467" y="2847499"/>
            <a:ext cx="3664863" cy="2395657"/>
          </a:xfrm>
          <a:prstGeom prst="roundRect">
            <a:avLst>
              <a:gd name="adj" fmla="val 1420"/>
            </a:avLst>
          </a:prstGeom>
          <a:solidFill>
            <a:srgbClr val="484B51"/>
          </a:solidFill>
          <a:ln/>
        </p:spPr>
      </p:sp>
      <p:sp>
        <p:nvSpPr>
          <p:cNvPr id="8" name="Text 5"/>
          <p:cNvSpPr/>
          <p:nvPr/>
        </p:nvSpPr>
        <p:spPr>
          <a:xfrm>
            <a:off x="4912281" y="30743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MySQL Integration</a:t>
            </a:r>
            <a:endParaRPr lang="en-US" sz="2200" dirty="0"/>
          </a:p>
        </p:txBody>
      </p:sp>
      <p:sp>
        <p:nvSpPr>
          <p:cNvPr id="9" name="Text 6"/>
          <p:cNvSpPr/>
          <p:nvPr/>
        </p:nvSpPr>
        <p:spPr>
          <a:xfrm>
            <a:off x="4912281" y="3564731"/>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Data was then integrated into a MySQL database for efficient storage and management.</a:t>
            </a:r>
            <a:endParaRPr lang="en-US" sz="1750" dirty="0"/>
          </a:p>
        </p:txBody>
      </p:sp>
      <p:sp>
        <p:nvSpPr>
          <p:cNvPr id="10" name="Shape 7"/>
          <p:cNvSpPr/>
          <p:nvPr/>
        </p:nvSpPr>
        <p:spPr>
          <a:xfrm>
            <a:off x="793790" y="5469969"/>
            <a:ext cx="7556421" cy="1669852"/>
          </a:xfrm>
          <a:prstGeom prst="roundRect">
            <a:avLst>
              <a:gd name="adj" fmla="val 2038"/>
            </a:avLst>
          </a:prstGeom>
          <a:solidFill>
            <a:srgbClr val="484B51"/>
          </a:solidFill>
          <a:ln/>
        </p:spPr>
      </p:sp>
      <p:sp>
        <p:nvSpPr>
          <p:cNvPr id="11" name="Text 8"/>
          <p:cNvSpPr/>
          <p:nvPr/>
        </p:nvSpPr>
        <p:spPr>
          <a:xfrm>
            <a:off x="1020604" y="569678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Data Analysis</a:t>
            </a:r>
            <a:endParaRPr lang="en-US" sz="2200" dirty="0"/>
          </a:p>
        </p:txBody>
      </p:sp>
      <p:sp>
        <p:nvSpPr>
          <p:cNvPr id="12" name="Text 9"/>
          <p:cNvSpPr/>
          <p:nvPr/>
        </p:nvSpPr>
        <p:spPr>
          <a:xfrm>
            <a:off x="1020604" y="6187202"/>
            <a:ext cx="7102793" cy="725805"/>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Customer, sales, product, and store data were analyzed to extract valuable insights.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68307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Conclusion</a:t>
            </a:r>
            <a:endParaRPr lang="en-US" sz="4450" dirty="0"/>
          </a:p>
        </p:txBody>
      </p:sp>
      <p:sp>
        <p:nvSpPr>
          <p:cNvPr id="4" name="Text 1"/>
          <p:cNvSpPr/>
          <p:nvPr/>
        </p:nvSpPr>
        <p:spPr>
          <a:xfrm>
            <a:off x="6280190" y="373201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By combining Python and MySQL, we've demonstrated how data analysis can provide valuable insights for decision-making in the global electronics industry. These insights can help businesses optimize their operations, understand customer behavior, and make informed decisions about product development and marketing strategies.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669</Words>
  <Application>Microsoft Office PowerPoint</Application>
  <PresentationFormat>Custom</PresentationFormat>
  <Paragraphs>49</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Roboto Bold</vt:lpstr>
      <vt:lpstr>Roboto</vt:lpstr>
      <vt:lpstr>IBM Plex Sans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Ramesh babu</cp:lastModifiedBy>
  <cp:revision>1</cp:revision>
  <dcterms:created xsi:type="dcterms:W3CDTF">2024-11-10T17:01:22Z</dcterms:created>
  <dcterms:modified xsi:type="dcterms:W3CDTF">2024-11-10T17:07:31Z</dcterms:modified>
</cp:coreProperties>
</file>